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  <p:sldMasterId id="2147483663" r:id="rId2"/>
    <p:sldMasterId id="2147483723" r:id="rId3"/>
  </p:sldMasterIdLst>
  <p:notesMasterIdLst>
    <p:notesMasterId r:id="rId24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29" autoAdjust="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imes New Roman"/>
                <a:buNone/>
              </a:pPr>
              <a:t>‹#›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imes New Roman"/>
                <a:buNone/>
              </a:pPr>
              <a:t>1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763485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ru-RU" sz="1800" b="0" i="0" u="none" strike="noStrike" cap="none" dirty="0" smtClean="0"/>
              <a:t>Света, Кира, Катя, Настя, Полина, Марианна, Тимур, Петя, Руслан, Рита, Нина, Ян, Дима, </a:t>
            </a:r>
            <a:r>
              <a:rPr lang="ru-RU" sz="1800" b="0" i="0" u="none" strike="noStrike" cap="none" dirty="0" smtClean="0"/>
              <a:t>Надя</a:t>
            </a:r>
            <a:endParaRPr lang="en-US" sz="1800" b="0" i="0" u="none" strike="noStrike" cap="none" dirty="0"/>
          </a:p>
          <a:p>
            <a:pPr lvl="0">
              <a:spcBef>
                <a:spcPts val="0"/>
              </a:spcBef>
              <a:buNone/>
            </a:pPr>
            <a:endParaRPr sz="1800" b="0" i="0" u="none" strike="noStrike" cap="none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7" name="Shape 2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2" name="Shape 2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imes New Roman"/>
                <a:buNone/>
              </a:pPr>
              <a:t>2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800" b="0" i="0" u="none" strike="noStrike" cap="none"/>
              <a:t>Välisel kihti saab kõige rohkem keskkonnaga mõjutada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imes New Roman"/>
                <a:buNone/>
              </a:pPr>
              <a:t>3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-RU" dirty="0" smtClean="0"/>
              <a:t>Визуально - образно  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/>
              <a:t>Вербально</a:t>
            </a:r>
            <a:r>
              <a:rPr lang="ru-RU" baseline="0" dirty="0" smtClean="0"/>
              <a:t> - словесно</a:t>
            </a:r>
            <a:endParaRPr dirty="0"/>
          </a:p>
        </p:txBody>
      </p:sp>
      <p:sp>
        <p:nvSpPr>
          <p:cNvPr id="133" name="Shape 133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imes New Roman"/>
                <a:buNone/>
              </a:pPr>
              <a:t>4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imes New Roman"/>
                <a:buNone/>
              </a:pPr>
              <a:t>5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1173162" y="457200"/>
            <a:ext cx="6854825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1173162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2"/>
          </p:nvPr>
        </p:nvSpPr>
        <p:spPr>
          <a:xfrm>
            <a:off x="5135562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dt" idx="10"/>
          </p:nvPr>
        </p:nvSpPr>
        <p:spPr>
          <a:xfrm>
            <a:off x="1173162" y="6265862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70104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Times New Roman"/>
                <a:buNone/>
              </a:p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Times New Roman"/>
                <a:buNone/>
              </a:p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Times New Roman"/>
                <a:buNone/>
              </a:p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Times New Roman"/>
                <a:buNone/>
              </a:p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Times New Roman"/>
                <a:buNone/>
              </a:p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Times New Roman"/>
                <a:buNone/>
              </a:p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Times New Roman"/>
                <a:buNone/>
              </a:p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Times New Roman"/>
                <a:buNone/>
              </a:p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Times New Roman"/>
                <a:buNone/>
              </a:p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Times New Roman"/>
                <a:buNone/>
              </a:p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Times New Roman"/>
                <a:buNone/>
              </a:p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Times New Roman"/>
                <a:buNone/>
              </a:p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Times New Roman"/>
                <a:buNone/>
              </a:p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Times New Roman"/>
                <a:buNone/>
              </a:p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Times New Roman"/>
                <a:buNone/>
              </a:p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Times New Roman"/>
                <a:buNone/>
              </a:p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Times New Roman"/>
                <a:buNone/>
              </a:p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Times New Roman"/>
                <a:buNone/>
              </a:p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Times New Roman"/>
                <a:buNone/>
              </a:p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Times New Roman"/>
                <a:buNone/>
              </a:p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Times New Roman"/>
                <a:buNone/>
              </a:p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Times New Roman"/>
                <a:buNone/>
              </a:p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Times New Roman"/>
                <a:buNone/>
              </a:p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1173162" y="6265862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70104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Times New Roman"/>
                <a:buNone/>
              </a:p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Times New Roman"/>
                <a:buNone/>
              </a:p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Times New Roman"/>
                <a:buNone/>
              </a:p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ark-learn.com/english/index.asp" TargetMode="External"/><Relationship Id="rId3" Type="http://schemas.openxmlformats.org/officeDocument/2006/relationships/hyperlink" Target="http://www.tark.ee/OPISTIILID-Kuidas-me-opime-ja-opetame-p44.html" TargetMode="External"/><Relationship Id="rId7" Type="http://schemas.openxmlformats.org/officeDocument/2006/relationships/hyperlink" Target="http://www.slideshare.net/gerryhill/learning-styles-presentation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://www.nwlink.com/~Donclark/hrd/styles.html" TargetMode="External"/><Relationship Id="rId5" Type="http://schemas.openxmlformats.org/officeDocument/2006/relationships/hyperlink" Target="http://lepo.it.da.ut.ee/~kpata/ppt/esitlused/opistiilid.ppt" TargetMode="External"/><Relationship Id="rId4" Type="http://schemas.openxmlformats.org/officeDocument/2006/relationships/hyperlink" Target="http://www.e-ope.ee/_download/repository/P.Luik_Opistiilid_ja_hindamismudelid.pdf" TargetMode="External"/><Relationship Id="rId9" Type="http://schemas.openxmlformats.org/officeDocument/2006/relationships/hyperlink" Target="http://deepzone2.ttu.ee/hhp0020/didaktika/didaktika2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vark-learn.com/vark-kusitlu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ctrTitle"/>
          </p:nvPr>
        </p:nvSpPr>
        <p:spPr>
          <a:xfrm>
            <a:off x="609600" y="2205036"/>
            <a:ext cx="7696199" cy="1223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ru-RU" sz="5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Учебные стили</a:t>
            </a:r>
            <a:endParaRPr lang="en-US" sz="5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7" name="Shape 10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48037" y="4437062"/>
            <a:ext cx="2447925" cy="973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140200" y="5732462"/>
            <a:ext cx="919162" cy="323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ru-RU" sz="4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Вопросы</a:t>
            </a:r>
            <a:endParaRPr lang="en-US" sz="4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Shape 201"/>
          <p:cNvSpPr txBox="1">
            <a:spLocks noGrp="1"/>
          </p:cNvSpPr>
          <p:nvPr>
            <p:ph sz="quarter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AutoNum type="arabicPeriod"/>
            </a:pPr>
            <a:r>
              <a:rPr lang="ru-RU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Какое число было посредине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AutoNum type="arabicPeriod"/>
            </a:pPr>
            <a:r>
              <a:rPr lang="ru-RU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Какого цвета была машина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AutoNum type="arabicPeriod"/>
            </a:pPr>
            <a:r>
              <a:rPr lang="ru-RU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Какое слово было написано синем цветом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AutoNum type="arabicPeriod"/>
            </a:pPr>
            <a:r>
              <a:rPr lang="ru-RU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Сколько ёлок на картинке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AutoNum type="arabicPeriod"/>
            </a:pPr>
            <a:r>
              <a:rPr lang="ru-RU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Какого цвета крыша дома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AutoNum type="arabicPeriod"/>
            </a:pPr>
            <a:r>
              <a:rPr lang="ru-RU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Что было на картинке в нижнем левом углу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AutoNum type="arabicPeriod"/>
            </a:pPr>
            <a:r>
              <a:rPr lang="ru-RU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 какую букву было всего больше слов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AutoNum type="arabicPeriod"/>
            </a:pPr>
            <a:r>
              <a:rPr lang="ru-RU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Какое было самое большое число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AutoNum type="arabicPeriod"/>
            </a:pPr>
            <a:r>
              <a:rPr lang="ru-RU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Какая начинка была у пирожка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AutoNum type="arabicPeriod"/>
            </a:pPr>
            <a:r>
              <a:rPr lang="ru-RU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Какое число было самым крупным шрифтом написано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ru-RU" sz="4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Вопросы</a:t>
            </a:r>
            <a:endParaRPr lang="en-US" sz="4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Shape 201"/>
          <p:cNvSpPr txBox="1">
            <a:spLocks noGrp="1"/>
          </p:cNvSpPr>
          <p:nvPr>
            <p:ph sz="quarter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AutoNum type="arabicPeriod"/>
            </a:pPr>
            <a:r>
              <a:rPr lang="ru-RU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Какое число было посредине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r>
              <a:rPr lang="ru-RU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400" b="0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32</a:t>
            </a:r>
            <a:endParaRPr lang="en-US" sz="24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AutoNum type="arabicPeriod"/>
            </a:pPr>
            <a:r>
              <a:rPr lang="ru-RU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Какого цвета была машина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r>
              <a:rPr lang="ru-RU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400" b="0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Зеленая</a:t>
            </a:r>
            <a:endParaRPr lang="en-US" sz="24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AutoNum type="arabicPeriod"/>
            </a:pPr>
            <a:r>
              <a:rPr lang="ru-RU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Какое слово было написано синем цветом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r>
              <a:rPr lang="ru-RU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400" b="0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Лосенок</a:t>
            </a:r>
            <a:endParaRPr lang="en-US" sz="24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AutoNum type="arabicPeriod"/>
            </a:pPr>
            <a:r>
              <a:rPr lang="ru-RU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Сколько ёлок на картинке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r>
              <a:rPr lang="ru-RU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400" b="0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lang="en-US" sz="24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AutoNum type="arabicPeriod"/>
            </a:pPr>
            <a:r>
              <a:rPr lang="ru-RU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Какого цвета крыша дома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r>
              <a:rPr lang="ru-RU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400" b="0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Красная</a:t>
            </a:r>
            <a:endParaRPr lang="en-US" sz="24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AutoNum type="arabicPeriod"/>
            </a:pPr>
            <a:r>
              <a:rPr lang="ru-RU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Что было на картинке в нижнем левом углу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r>
              <a:rPr lang="ru-RU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400" b="0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Тигр</a:t>
            </a:r>
            <a:endParaRPr lang="en-US" sz="24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AutoNum type="arabicPeriod"/>
            </a:pPr>
            <a:r>
              <a:rPr lang="ru-RU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 какую букву было всего больше слов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r>
              <a:rPr lang="ru-RU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400" b="0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п</a:t>
            </a:r>
            <a:endParaRPr lang="en-US" sz="24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AutoNum type="arabicPeriod"/>
            </a:pPr>
            <a:r>
              <a:rPr lang="ru-RU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Какое было самое большое число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r>
              <a:rPr lang="ru-RU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400" b="0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2005</a:t>
            </a:r>
            <a:endParaRPr lang="en-US" sz="24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AutoNum type="arabicPeriod"/>
            </a:pPr>
            <a:r>
              <a:rPr lang="ru-RU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Какая начинка была у пирожка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r>
              <a:rPr lang="ru-RU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400" b="0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Варенье</a:t>
            </a:r>
            <a:endParaRPr lang="en-US" sz="24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AutoNum type="arabicPeriod"/>
            </a:pPr>
            <a:r>
              <a:rPr lang="ru-RU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Какое число было самым крупным шрифтом написано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r>
              <a:rPr lang="ru-RU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400" b="0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Клубника</a:t>
            </a:r>
            <a:endParaRPr lang="en-US" sz="24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84079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ru-RU" sz="4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Результаты</a:t>
            </a:r>
            <a:endParaRPr lang="en-US" sz="4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Shape 213"/>
          <p:cNvSpPr txBox="1">
            <a:spLocks noGrp="1"/>
          </p:cNvSpPr>
          <p:nvPr>
            <p:ph sz="quarter" idx="1"/>
          </p:nvPr>
        </p:nvSpPr>
        <p:spPr>
          <a:xfrm>
            <a:off x="323528" y="1484784"/>
            <a:ext cx="8820472" cy="48737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ru-RU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Правильные ответы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lang="en-US"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– </a:t>
            </a:r>
            <a:r>
              <a:rPr lang="ru-RU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очень хороший </a:t>
            </a:r>
            <a:r>
              <a:rPr lang="ru-RU" sz="3200" b="0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визуал</a:t>
            </a:r>
            <a:endParaRPr lang="en-US"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01700" marR="0" lvl="0" indent="-8064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8-9 – </a:t>
            </a:r>
            <a:r>
              <a:rPr lang="ru-RU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учащийся – чуть выше среднего </a:t>
            </a:r>
            <a:r>
              <a:rPr lang="ru-RU" sz="3200" b="0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визуал</a:t>
            </a:r>
            <a:endParaRPr lang="en-US"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247650">
              <a:spcBef>
                <a:spcPts val="640"/>
              </a:spcBef>
              <a:buClr>
                <a:schemeClr val="dk1"/>
              </a:buClr>
              <a:buSzPct val="25000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6-7 – </a:t>
            </a:r>
            <a:r>
              <a:rPr lang="ru-RU" sz="3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учащийся – средний </a:t>
            </a:r>
            <a:r>
              <a:rPr lang="ru-RU" sz="32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визуал</a:t>
            </a:r>
            <a:endParaRPr lang="en-US"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84250" lvl="0" indent="-889000">
              <a:spcBef>
                <a:spcPts val="640"/>
              </a:spcBef>
              <a:buClr>
                <a:schemeClr val="dk1"/>
              </a:buClr>
              <a:buSzPct val="25000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4-5 – </a:t>
            </a:r>
            <a:r>
              <a:rPr lang="ru-RU" sz="3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учащийся – чуть ниже среднего </a:t>
            </a:r>
            <a:r>
              <a:rPr lang="ru-RU" sz="32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визуал</a:t>
            </a:r>
            <a:endParaRPr lang="en-US"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ru-RU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2-3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ru-RU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ты не </a:t>
            </a:r>
            <a:r>
              <a:rPr lang="ru-RU" sz="3200" b="0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визуал</a:t>
            </a:r>
            <a:endParaRPr lang="en-US"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ru-RU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0-1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ru-RU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ты спал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lang="en-US"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Test 2</a:t>
            </a:r>
          </a:p>
        </p:txBody>
      </p:sp>
      <p:sp>
        <p:nvSpPr>
          <p:cNvPr id="219" name="Shape 219"/>
          <p:cNvSpPr txBox="1">
            <a:spLocks noGrp="1"/>
          </p:cNvSpPr>
          <p:nvPr>
            <p:ph sz="quarter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ru-RU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Прослушайте 2 раза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14 </a:t>
            </a:r>
            <a:r>
              <a:rPr lang="ru-RU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имен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ru-RU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Постарайтесь запомнить их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en-US"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ru-RU" sz="4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Вопросы</a:t>
            </a:r>
            <a:endParaRPr lang="en-US" sz="4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Shape 225"/>
          <p:cNvSpPr txBox="1">
            <a:spLocks noGrp="1"/>
          </p:cNvSpPr>
          <p:nvPr>
            <p:ph sz="quarter" idx="1"/>
          </p:nvPr>
        </p:nvSpPr>
        <p:spPr>
          <a:xfrm>
            <a:off x="1116012" y="1989136"/>
            <a:ext cx="6408737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AutoNum type="arabicPeriod"/>
            </a:pPr>
            <a:r>
              <a:rPr lang="ru-RU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Какое имя было первое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AutoNum type="arabicPeriod"/>
            </a:pPr>
            <a:r>
              <a:rPr lang="ru-RU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Какое имя было последнее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AutoNum type="arabicPeriod"/>
            </a:pPr>
            <a:r>
              <a:rPr lang="ru-RU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Какое имя было самое длинное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AutoNum type="arabicPeriod"/>
            </a:pPr>
            <a:r>
              <a:rPr lang="ru-RU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Какие были имена 5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мальчиков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AutoNum type="arabicPeriod"/>
            </a:pPr>
            <a:r>
              <a:rPr lang="ru-RU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Какое было самое короткое имя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AutoNum type="arabicPeriod"/>
            </a:pPr>
            <a:r>
              <a:rPr lang="ru-RU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Сколько имен начиналось на букву Н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AutoNum type="arabicPeriod"/>
            </a:pPr>
            <a:r>
              <a:rPr lang="ru-RU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Какое имя было эстонское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AutoNum type="arabicPeriod"/>
            </a:pPr>
            <a:r>
              <a:rPr lang="ru-RU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Сколько имен заканчивалось на а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AutoNum type="arabicPeriod"/>
            </a:pPr>
            <a:r>
              <a:rPr lang="ru-RU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Как было имя последнего мальчика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AutoNum type="arabicPeriod"/>
            </a:pPr>
            <a:r>
              <a:rPr lang="ru-RU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Какое имя начиналось с гласной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ru-RU" sz="4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Ответы</a:t>
            </a:r>
            <a:endParaRPr lang="en-US" sz="4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Shape 231"/>
          <p:cNvSpPr txBox="1">
            <a:spLocks noGrp="1"/>
          </p:cNvSpPr>
          <p:nvPr>
            <p:ph sz="quarter" idx="1"/>
          </p:nvPr>
        </p:nvSpPr>
        <p:spPr>
          <a:xfrm>
            <a:off x="179512" y="1772816"/>
            <a:ext cx="7128792" cy="4320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5720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Noto Symbol"/>
              <a:buAutoNum type="arabicPeriod"/>
            </a:pPr>
            <a:r>
              <a:rPr lang="ru-RU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Какое имя было первое</a:t>
            </a:r>
            <a:r>
              <a:rPr lang="en-US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r>
              <a:rPr lang="ru-RU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Света</a:t>
            </a:r>
            <a:endParaRPr lang="en-US" dirty="0" smtClean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5720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Noto Symbol"/>
              <a:buAutoNum type="arabicPeriod"/>
            </a:pPr>
            <a:r>
              <a:rPr lang="ru-RU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Какое имя было последнее</a:t>
            </a:r>
            <a:r>
              <a:rPr lang="en-US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r>
              <a:rPr lang="ru-RU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Надя</a:t>
            </a:r>
            <a:endParaRPr lang="en-US" dirty="0" smtClean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5720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Noto Symbol"/>
              <a:buAutoNum type="arabicPeriod"/>
            </a:pPr>
            <a:r>
              <a:rPr lang="ru-RU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Какое имя было самое длинное</a:t>
            </a:r>
            <a:r>
              <a:rPr lang="en-US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r>
              <a:rPr lang="ru-RU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Марианна</a:t>
            </a:r>
            <a:r>
              <a:rPr lang="ru-RU" dirty="0" smtClean="0"/>
              <a:t> </a:t>
            </a:r>
            <a:endParaRPr lang="en-US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5720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Noto Symbol"/>
              <a:buAutoNum type="arabicPeriod"/>
            </a:pPr>
            <a:r>
              <a:rPr lang="ru-RU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Какие были имена 5</a:t>
            </a:r>
            <a:r>
              <a:rPr lang="en-US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мальчиков</a:t>
            </a:r>
            <a:r>
              <a:rPr lang="en-US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r>
              <a:rPr lang="ru-RU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Тимур, </a:t>
            </a:r>
            <a:r>
              <a:rPr lang="ru-RU" dirty="0" smtClean="0">
                <a:solidFill>
                  <a:srgbClr val="FF0000"/>
                </a:solidFill>
              </a:rPr>
              <a:t>Пётр, </a:t>
            </a:r>
            <a:r>
              <a:rPr lang="ru-RU" dirty="0" smtClean="0">
                <a:solidFill>
                  <a:srgbClr val="FF0000"/>
                </a:solidFill>
              </a:rPr>
              <a:t>Дима, Руслан, Ян</a:t>
            </a:r>
            <a:endParaRPr lang="en-US" dirty="0" smtClean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5720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Noto Symbol"/>
              <a:buAutoNum type="arabicPeriod"/>
            </a:pPr>
            <a:r>
              <a:rPr lang="ru-RU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Какое было самое короткое имя</a:t>
            </a:r>
            <a:r>
              <a:rPr lang="en-US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r>
              <a:rPr lang="ru-RU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Ян</a:t>
            </a:r>
            <a:endParaRPr lang="en-US" dirty="0" smtClean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5720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Noto Symbol"/>
              <a:buAutoNum type="arabicPeriod"/>
            </a:pPr>
            <a:r>
              <a:rPr lang="ru-RU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Сколько имен начиналось на букву Н</a:t>
            </a:r>
            <a:r>
              <a:rPr lang="en-US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r>
              <a:rPr lang="ru-RU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lang="en-US" dirty="0" smtClean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5720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Noto Symbol"/>
              <a:buAutoNum type="arabicPeriod"/>
            </a:pPr>
            <a:r>
              <a:rPr lang="ru-RU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Какое имя было эстонское</a:t>
            </a:r>
            <a:r>
              <a:rPr lang="en-US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r>
              <a:rPr lang="ru-RU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Ян</a:t>
            </a:r>
            <a:endParaRPr lang="en-US" dirty="0" smtClean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5720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Noto Symbol"/>
              <a:buAutoNum type="arabicPeriod"/>
            </a:pPr>
            <a:r>
              <a:rPr lang="ru-RU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Сколько имен заканчивалось на а</a:t>
            </a:r>
            <a:r>
              <a:rPr lang="en-US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r>
              <a:rPr lang="ru-RU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lang="en-US" dirty="0" smtClean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5720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Noto Symbol"/>
              <a:buAutoNum type="arabicPeriod"/>
            </a:pPr>
            <a:r>
              <a:rPr lang="ru-RU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Как было имя последнего мальчика</a:t>
            </a:r>
            <a:r>
              <a:rPr lang="en-US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r>
              <a:rPr lang="ru-RU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Дима</a:t>
            </a:r>
            <a:endParaRPr lang="en-US" dirty="0" smtClean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5720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Noto Symbol"/>
              <a:buAutoNum type="arabicPeriod"/>
            </a:pPr>
            <a:r>
              <a:rPr lang="ru-RU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Какое имя начиналось с гласной</a:t>
            </a:r>
            <a:r>
              <a:rPr lang="en-US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r>
              <a:rPr lang="ru-RU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Ян</a:t>
            </a:r>
            <a:endParaRPr lang="en-US" dirty="0" smtClean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None/>
            </a:pPr>
            <a:endParaRPr sz="24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Shape 232"/>
          <p:cNvSpPr txBox="1">
            <a:spLocks noGrp="1"/>
          </p:cNvSpPr>
          <p:nvPr>
            <p:ph sz="quarter" idx="2"/>
          </p:nvPr>
        </p:nvSpPr>
        <p:spPr>
          <a:xfrm>
            <a:off x="7236296" y="1844824"/>
            <a:ext cx="1728787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ru-RU" sz="1800" dirty="0" smtClean="0"/>
              <a:t>Света, </a:t>
            </a:r>
          </a:p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ru-RU" sz="1800" dirty="0" smtClean="0"/>
              <a:t>Кира, </a:t>
            </a:r>
          </a:p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ru-RU" sz="1800" dirty="0" smtClean="0"/>
              <a:t>Катя, </a:t>
            </a:r>
          </a:p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ru-RU" sz="1800" dirty="0" smtClean="0"/>
              <a:t>Настя, Полина, Марианна, Тимур, </a:t>
            </a:r>
          </a:p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ru-RU" sz="1800" dirty="0" smtClean="0"/>
              <a:t>Пётр, </a:t>
            </a:r>
            <a:endParaRPr lang="ru-RU" sz="1800" dirty="0" smtClean="0"/>
          </a:p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ru-RU" sz="1800" dirty="0" smtClean="0"/>
              <a:t>Руслан, </a:t>
            </a:r>
          </a:p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ru-RU" sz="1800" dirty="0" smtClean="0"/>
              <a:t>Рита, </a:t>
            </a:r>
          </a:p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ru-RU" sz="1800" dirty="0" smtClean="0"/>
              <a:t>Нина, </a:t>
            </a:r>
          </a:p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ru-RU" sz="1800" dirty="0" smtClean="0"/>
              <a:t>Ян, </a:t>
            </a:r>
          </a:p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ru-RU" sz="1800" dirty="0" smtClean="0"/>
              <a:t>Дима, </a:t>
            </a:r>
          </a:p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ru-RU" sz="1800" dirty="0" smtClean="0"/>
              <a:t>Надя</a:t>
            </a:r>
            <a:endParaRPr lang="en-US" sz="1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ru-RU" sz="4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Результаты</a:t>
            </a:r>
            <a:endParaRPr lang="en-US" sz="4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Shape 238"/>
          <p:cNvSpPr txBox="1">
            <a:spLocks noGrp="1"/>
          </p:cNvSpPr>
          <p:nvPr>
            <p:ph sz="quarter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ru-RU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Правильные ответы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lang="en-US"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– </a:t>
            </a:r>
            <a:r>
              <a:rPr lang="ru-RU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очень хороший учащийся аудит</a:t>
            </a:r>
            <a:endParaRPr lang="en-US"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>
              <a:spcBef>
                <a:spcPts val="640"/>
              </a:spcBef>
              <a:buClr>
                <a:schemeClr val="dk1"/>
              </a:buClr>
              <a:buSzPct val="25000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8-9 – </a:t>
            </a:r>
            <a:r>
              <a:rPr lang="ru-RU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выше </a:t>
            </a:r>
            <a:r>
              <a:rPr lang="ru-RU" sz="3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среднего учащийся аудит</a:t>
            </a:r>
            <a:endParaRPr lang="en-US"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>
              <a:spcBef>
                <a:spcPts val="640"/>
              </a:spcBef>
              <a:buClr>
                <a:schemeClr val="dk1"/>
              </a:buClr>
              <a:buSzPct val="25000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6-7 – </a:t>
            </a:r>
            <a:r>
              <a:rPr lang="ru-RU" sz="3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средний учащийся аудит</a:t>
            </a:r>
            <a:endParaRPr lang="en-US"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>
              <a:spcBef>
                <a:spcPts val="640"/>
              </a:spcBef>
              <a:buClr>
                <a:schemeClr val="dk1"/>
              </a:buClr>
              <a:buSzPct val="25000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4-5 – </a:t>
            </a:r>
            <a:r>
              <a:rPr lang="ru-RU" sz="3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ниже среднего учащийся аудит</a:t>
            </a:r>
            <a:endParaRPr lang="en-US"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2-3 – </a:t>
            </a:r>
            <a:r>
              <a:rPr lang="ru-RU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нельзя сказать, что ты аудит</a:t>
            </a:r>
            <a:endParaRPr lang="en-US"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0-1 – </a:t>
            </a:r>
            <a:r>
              <a:rPr lang="ru-RU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очевидно нужно проверить слух</a:t>
            </a:r>
            <a:endParaRPr lang="en-US"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title"/>
          </p:nvPr>
        </p:nvSpPr>
        <p:spPr>
          <a:xfrm>
            <a:off x="971550" y="260350"/>
            <a:ext cx="7416874" cy="1223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ru-RU" sz="4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Как учитывать учебный стиль</a:t>
            </a:r>
            <a:endParaRPr lang="en-US" sz="4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4" name="Shape 244"/>
          <p:cNvSpPr txBox="1">
            <a:spLocks noGrp="1"/>
          </p:cNvSpPr>
          <p:nvPr>
            <p:ph sz="quarter" idx="1"/>
          </p:nvPr>
        </p:nvSpPr>
        <p:spPr>
          <a:xfrm>
            <a:off x="323528" y="1340768"/>
            <a:ext cx="8352928" cy="51847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3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Используй на уроке чертежи, диаграммы, презентации и другие наглядные пособия.</a:t>
            </a:r>
            <a:r>
              <a:rPr lang="en-US" sz="3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en-US"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3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Познакомь сначала с проблемой и свяжи ее с действительностью.</a:t>
            </a:r>
            <a:r>
              <a:rPr lang="en-US" sz="3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en-US"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3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Представляй новый материал в логической последовательности.</a:t>
            </a:r>
            <a:endParaRPr lang="en-US"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3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Для описания абстрактных вещей используй аналогичные примеры из жизни.</a:t>
            </a:r>
            <a:endParaRPr lang="en-US"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3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До того, как познакомить с теорией продемонстрируй чертежи и модели.</a:t>
            </a:r>
            <a:endParaRPr lang="en-US"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sz="quarter" idx="1"/>
          </p:nvPr>
        </p:nvSpPr>
        <p:spPr>
          <a:xfrm>
            <a:off x="539552" y="764704"/>
            <a:ext cx="7974012" cy="51117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3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До знакомства с теорией </a:t>
            </a:r>
            <a:r>
              <a:rPr lang="ru-RU" sz="3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продемонстрируй учащимся на практике новые знания или путем эксперимента.</a:t>
            </a:r>
            <a:endParaRPr lang="en-US"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3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Дать учащимся на практике опробовать теорию.</a:t>
            </a:r>
            <a:endParaRPr lang="en-US"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3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Во время устного материала делай паузы на обдумывание усвоенного и для представления вопросов.</a:t>
            </a:r>
            <a:endParaRPr lang="en-US"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3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Делай для учащихся групповые задания</a:t>
            </a:r>
            <a:r>
              <a:rPr lang="en-US" sz="3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en-US"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ru-RU" sz="4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Используемые материалы:</a:t>
            </a:r>
            <a:endParaRPr lang="en-US" sz="4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5" name="Shape 255"/>
          <p:cNvSpPr txBox="1">
            <a:spLocks noGrp="1"/>
          </p:cNvSpPr>
          <p:nvPr>
            <p:ph sz="quarter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http://www.tark.ee/OPISTIILID-Kuidas-me-opime-ja-opetame-p44.html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http://www.e-ope.ee/_download/repository/P.Luik_Opistiilid_ja_hindamismudelid.pdf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http://lepo.it.da.ut.ee/~kpata/ppt/esitlused/opistiilid.ppt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http://www.nwlink.com/~Donclark/hrd/styles.html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http://www.slideshare.net/gerryhill/learning-styles-presentation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8"/>
              </a:rPr>
              <a:t>http://www.vark-learn.com/english/index.asp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9"/>
              </a:rPr>
              <a:t>http://deepzone2.ttu.ee/hhp0020/didaktika/didaktika2.pdf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2400" b="0" i="0" u="sng" strike="noStrike" cap="none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  <a:hlinkClick r:id="rId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sz="quarter" idx="1"/>
          </p:nvPr>
        </p:nvSpPr>
        <p:spPr>
          <a:xfrm>
            <a:off x="251520" y="404664"/>
            <a:ext cx="8496944" cy="51845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l" rtl="0"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27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Первые идеи об индивидуальных учебных стилях были опубликованы в</a:t>
            </a:r>
            <a:r>
              <a:rPr lang="en-US" sz="27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70 </a:t>
            </a:r>
            <a:r>
              <a:rPr lang="ru-RU" sz="27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годах</a:t>
            </a:r>
            <a:r>
              <a:rPr lang="en-US" sz="27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lang="en-US" sz="27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514350" algn="l" rtl="0"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27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Учебный стиль определяется из того, как мы воспринимаем и обрабатываем информацию</a:t>
            </a:r>
            <a:r>
              <a:rPr lang="en-US" sz="27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t-EE" sz="2700" dirty="0" smtClean="0"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ru-RU" sz="2700" dirty="0" smtClean="0">
                <a:latin typeface="Arial"/>
                <a:ea typeface="Arial"/>
                <a:cs typeface="Arial"/>
                <a:sym typeface="Arial"/>
              </a:rPr>
              <a:t>какие наши впечатления и опыт</a:t>
            </a:r>
            <a:r>
              <a:rPr lang="en-US" sz="27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en-US" sz="27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514350" algn="l" rtl="0"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27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Учебный стиль это предпочитаемые нами методы</a:t>
            </a:r>
            <a:r>
              <a:rPr lang="en-US" sz="27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7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обработки информации</a:t>
            </a:r>
            <a:r>
              <a:rPr lang="en-US" sz="27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ru-RU" sz="27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концентрации внимания</a:t>
            </a:r>
            <a:r>
              <a:rPr lang="en-US" sz="27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ru-RU" sz="2700" dirty="0" smtClean="0">
                <a:latin typeface="Arial"/>
                <a:ea typeface="Arial"/>
                <a:cs typeface="Arial"/>
                <a:sym typeface="Arial"/>
              </a:rPr>
              <a:t>приобретение новой информации</a:t>
            </a:r>
            <a:r>
              <a:rPr lang="en-US" sz="27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ru-RU" sz="27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воспоминания</a:t>
            </a:r>
            <a:r>
              <a:rPr lang="en-US" sz="27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en-US" sz="27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514350" algn="l" rtl="0"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2700" dirty="0" smtClean="0">
                <a:latin typeface="Arial"/>
                <a:ea typeface="Arial"/>
                <a:cs typeface="Arial"/>
                <a:sym typeface="Arial"/>
              </a:rPr>
              <a:t>Различных учебных моделей и теорий много.</a:t>
            </a:r>
            <a:r>
              <a:rPr lang="en-US" sz="27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en-US" sz="27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514350" algn="l" rtl="0"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27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Учебные стили можно формировать </a:t>
            </a:r>
            <a:r>
              <a:rPr lang="en-US" sz="27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7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обучая учебным стратегиям</a:t>
            </a:r>
            <a:r>
              <a:rPr lang="en-US" sz="27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en-US" sz="27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ctrTitle"/>
          </p:nvPr>
        </p:nvSpPr>
        <p:spPr>
          <a:xfrm>
            <a:off x="1042987" y="2133600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ru-RU" sz="4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Учитывайте различные учебные стили</a:t>
            </a:r>
            <a:r>
              <a:rPr lang="en-US" sz="4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lang="en-US" sz="4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/>
        </p:nvSpPr>
        <p:spPr>
          <a:xfrm>
            <a:off x="2771775" y="1557337"/>
            <a:ext cx="5184775" cy="4032249"/>
          </a:xfrm>
          <a:prstGeom prst="ellipse">
            <a:avLst/>
          </a:prstGeom>
          <a:solidFill>
            <a:srgbClr val="3FFF3F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3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ru-RU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Стиль обучения</a:t>
            </a:r>
            <a:endParaRPr lang="en-US"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1" name="Shape 121"/>
          <p:cNvSpPr/>
          <p:nvPr/>
        </p:nvSpPr>
        <p:spPr>
          <a:xfrm>
            <a:off x="3348037" y="2133600"/>
            <a:ext cx="4105275" cy="2735262"/>
          </a:xfrm>
          <a:prstGeom prst="ellipse">
            <a:avLst/>
          </a:prstGeom>
          <a:solidFill>
            <a:srgbClr val="7DFF7D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2051720" y="332656"/>
            <a:ext cx="6049193" cy="884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4000" b="1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ru-RU" sz="4000" b="1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модель луковицы</a:t>
            </a:r>
            <a:r>
              <a:rPr lang="en-US" sz="4000" b="1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  <a:endParaRPr lang="en-US" sz="40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3" name="Shape 123"/>
          <p:cNvSpPr txBox="1"/>
          <p:nvPr/>
        </p:nvSpPr>
        <p:spPr>
          <a:xfrm>
            <a:off x="1258887" y="332656"/>
            <a:ext cx="431799" cy="56435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lang="ru-RU" sz="24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Учебная стратегия</a:t>
            </a:r>
            <a:endParaRPr lang="en-US" sz="2400" b="1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4" name="Shape 124"/>
          <p:cNvSpPr/>
          <p:nvPr/>
        </p:nvSpPr>
        <p:spPr>
          <a:xfrm>
            <a:off x="4211637" y="2781300"/>
            <a:ext cx="2447925" cy="1368425"/>
          </a:xfrm>
          <a:prstGeom prst="ellipse">
            <a:avLst/>
          </a:prstGeom>
          <a:solidFill>
            <a:srgbClr val="A1E58F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ru-RU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Стиль восприятия</a:t>
            </a:r>
            <a:endParaRPr lang="en-US"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Shape 125"/>
          <p:cNvSpPr/>
          <p:nvPr/>
        </p:nvSpPr>
        <p:spPr>
          <a:xfrm>
            <a:off x="1835150" y="2205036"/>
            <a:ext cx="720724" cy="36036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6" name="Shape 126"/>
          <p:cNvSpPr/>
          <p:nvPr/>
        </p:nvSpPr>
        <p:spPr>
          <a:xfrm>
            <a:off x="1835150" y="2708275"/>
            <a:ext cx="720724" cy="36036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7" name="Shape 127"/>
          <p:cNvSpPr/>
          <p:nvPr/>
        </p:nvSpPr>
        <p:spPr>
          <a:xfrm>
            <a:off x="1835150" y="3357562"/>
            <a:ext cx="720724" cy="36036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Shape 128"/>
          <p:cNvSpPr/>
          <p:nvPr/>
        </p:nvSpPr>
        <p:spPr>
          <a:xfrm>
            <a:off x="1835150" y="4005262"/>
            <a:ext cx="720724" cy="36036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9" name="Shape 129"/>
          <p:cNvSpPr/>
          <p:nvPr/>
        </p:nvSpPr>
        <p:spPr>
          <a:xfrm>
            <a:off x="1835150" y="4652962"/>
            <a:ext cx="720724" cy="36036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07904" y="4149080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>
                <a:schemeClr val="dk1"/>
              </a:buClr>
              <a:buSzPct val="25000"/>
            </a:pPr>
            <a:r>
              <a:rPr lang="ru-RU" sz="20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Стиль обработки информации</a:t>
            </a:r>
            <a:endParaRPr lang="en-US"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ru-RU" sz="4000" b="0" i="0" u="none" strike="noStrike" cap="none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Стиль восприятия</a:t>
            </a:r>
            <a:endParaRPr lang="en-US" sz="4000" b="0" i="0" u="none" strike="noStrike" cap="none" dirty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36" name="Shape 136"/>
          <p:cNvSpPr txBox="1">
            <a:spLocks noGrp="1"/>
          </p:cNvSpPr>
          <p:nvPr>
            <p:ph type="body" idx="4294967295"/>
          </p:nvPr>
        </p:nvSpPr>
        <p:spPr>
          <a:xfrm>
            <a:off x="755576" y="1628800"/>
            <a:ext cx="7704856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3200" b="0" i="0" u="none" strike="noStrike" cap="none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Стиль восприятия определяется по тому как мы чувствуем информацию, обрабатываем и сохраняем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.</a:t>
            </a:r>
            <a:endParaRPr lang="en-US" sz="3200" b="0" i="0" u="none" strike="noStrike" cap="none" dirty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3200" b="0" i="0" u="none" strike="noStrike" cap="none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Исходя из этого мы определяем как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ru-RU" sz="3200" b="1" i="0" u="none" strike="noStrike" cap="none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визуально и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ru-RU" sz="3200" b="1" i="0" u="none" strike="noStrike" cap="none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вербально</a:t>
            </a:r>
            <a:r>
              <a:rPr lang="ru-RU" sz="3200" b="0" i="0" u="none" strike="noStrike" cap="none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думают люди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.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endParaRPr lang="en-US" sz="2400" b="0" i="0" u="none" strike="noStrike" cap="none" dirty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  <p:pic>
        <p:nvPicPr>
          <p:cNvPr id="137" name="Shape 137"/>
          <p:cNvPicPr preferRelativeResize="0">
            <a:picLocks noGrp="1"/>
          </p:cNvPicPr>
          <p:nvPr>
            <p:ph type="body" idx="4294967295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156077" y="4581128"/>
            <a:ext cx="2592387" cy="20335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1043608" y="404664"/>
            <a:ext cx="7416824" cy="9794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ru-RU" sz="4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Стили обработки информации</a:t>
            </a:r>
            <a:endParaRPr lang="en-US" sz="4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4" name="Shape 144"/>
          <p:cNvSpPr txBox="1">
            <a:spLocks noGrp="1"/>
          </p:cNvSpPr>
          <p:nvPr>
            <p:ph sz="quarter" idx="1"/>
          </p:nvPr>
        </p:nvSpPr>
        <p:spPr>
          <a:xfrm>
            <a:off x="611560" y="1844824"/>
            <a:ext cx="7992564" cy="1498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lvl="0" indent="-51435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ru-RU" sz="32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Стили обработки информации делятся на две группы</a:t>
            </a:r>
            <a:r>
              <a:rPr lang="en-US" sz="3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lang="ru-RU" sz="3000" b="0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lvl="0" indent="-51435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endParaRPr lang="en-US"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51435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3000" b="0" i="0" u="none" strike="noStrike" cap="none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активно-пробующий;</a:t>
            </a:r>
            <a:endParaRPr lang="en-US" sz="3000" b="0" i="0" u="none" strike="noStrike" cap="none" dirty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514350" marR="0" lvl="0" indent="-51435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3000" b="0" i="0" u="none" strike="noStrike" cap="none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рефлективный</a:t>
            </a:r>
            <a:r>
              <a:rPr lang="en-US" sz="3000" b="0" i="0" u="none" strike="noStrike" cap="none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, </a:t>
            </a:r>
            <a:r>
              <a:rPr lang="ru-RU" sz="3000" b="0" i="0" u="none" strike="noStrike" cap="none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обдумывающий.</a:t>
            </a:r>
            <a:endParaRPr lang="en-US" sz="3000" b="0" i="0" u="none" strike="noStrike" cap="none" dirty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  <p:pic>
        <p:nvPicPr>
          <p:cNvPr id="145" name="Shape 14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00192" y="4702175"/>
            <a:ext cx="2408236" cy="18907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ru-RU" sz="4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Учебные стили</a:t>
            </a:r>
            <a:endParaRPr lang="en-US" sz="4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1" name="Shape 151"/>
          <p:cNvSpPr txBox="1"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ru-RU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Arial"/>
              </a:rPr>
              <a:t>Учебный стиль должен включать в себя все способы обработки информации.</a:t>
            </a:r>
            <a:r>
              <a:rPr lang="en-US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Arial"/>
              </a:rPr>
              <a:t> </a:t>
            </a:r>
            <a:endParaRPr lang="en-US" sz="2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ru-RU" sz="2400" b="0" i="0" u="none" strike="noStrike" cap="none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Учебные стили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:</a:t>
            </a:r>
            <a:endParaRPr lang="en-US" sz="2400" b="0" i="0" u="none" strike="noStrike" cap="none" dirty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VAK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(</a:t>
            </a:r>
            <a:r>
              <a:rPr lang="ru-RU" sz="2400" b="0" i="0" u="none" strike="noStrike" cap="none" dirty="0" err="1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визуал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, </a:t>
            </a:r>
            <a:r>
              <a:rPr lang="ru-RU" sz="2400" b="0" i="0" u="none" strike="noStrike" cap="none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аудит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, </a:t>
            </a:r>
            <a:r>
              <a:rPr lang="ru-RU" sz="2400" b="0" i="0" u="none" strike="noStrike" cap="none" dirty="0" err="1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кинестетик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)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– </a:t>
            </a:r>
            <a:r>
              <a:rPr lang="ru-RU" sz="2400" b="0" i="0" u="none" strike="noStrike" cap="none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предпочитаемая основная модель</a:t>
            </a:r>
            <a:endParaRPr lang="en-US" sz="2400" b="0" i="0" u="none" strike="noStrike" cap="none" dirty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VARK (+</a:t>
            </a:r>
            <a:r>
              <a:rPr lang="en-US" sz="2400" b="0" i="1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read and write – </a:t>
            </a:r>
            <a:r>
              <a:rPr lang="ru-RU" sz="2400" b="0" i="0" u="none" strike="noStrike" cap="none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основана на чтении и письме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)</a:t>
            </a:r>
            <a:endParaRPr lang="en-US" sz="2400" b="0" i="0" u="none" strike="noStrike" cap="none" dirty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sng" strike="noStrike" cap="none" dirty="0">
                <a:solidFill>
                  <a:schemeClr val="hlin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  <a:hlinkClick r:id="rId3"/>
              </a:rPr>
              <a:t>VARK </a:t>
            </a:r>
            <a:r>
              <a:rPr lang="ru-RU" sz="2400" b="0" i="0" u="sng" strike="noStrike" cap="none" dirty="0" smtClean="0">
                <a:solidFill>
                  <a:schemeClr val="hlin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  <a:hlinkClick r:id="rId3"/>
              </a:rPr>
              <a:t>опрос</a:t>
            </a:r>
            <a:endParaRPr lang="en-US" sz="2400" b="0" i="0" u="sng" strike="noStrike" cap="none" dirty="0">
              <a:solidFill>
                <a:schemeClr val="hlin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  <a:hlinkClick r:id="rId3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Õpistiilid meelte alusel - VAK</a:t>
            </a:r>
          </a:p>
        </p:txBody>
      </p:sp>
      <p:pic>
        <p:nvPicPr>
          <p:cNvPr id="157" name="Shape 1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78747" y="1773236"/>
            <a:ext cx="865187" cy="136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Shape 15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27584" y="1916111"/>
            <a:ext cx="1728787" cy="923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Shape 15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299697" y="1773236"/>
            <a:ext cx="1625599" cy="1279525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Shape 160"/>
          <p:cNvSpPr txBox="1"/>
          <p:nvPr/>
        </p:nvSpPr>
        <p:spPr>
          <a:xfrm>
            <a:off x="827584" y="3789362"/>
            <a:ext cx="2314575" cy="26479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VISUAALNE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-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pildid, graafikud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-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värvused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-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joonista/kirjuta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-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näitvahendid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1" name="Shape 161"/>
          <p:cNvSpPr txBox="1"/>
          <p:nvPr/>
        </p:nvSpPr>
        <p:spPr>
          <a:xfrm>
            <a:off x="3491409" y="3789362"/>
            <a:ext cx="2655887" cy="191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AUDITIIVNE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-vestlus/diskussioon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-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lindistamine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-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müra segab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-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muusika kinnistab</a:t>
            </a:r>
          </a:p>
        </p:txBody>
      </p:sp>
      <p:sp>
        <p:nvSpPr>
          <p:cNvPr id="162" name="Shape 162"/>
          <p:cNvSpPr txBox="1"/>
          <p:nvPr/>
        </p:nvSpPr>
        <p:spPr>
          <a:xfrm>
            <a:off x="6292266" y="3702914"/>
            <a:ext cx="2620962" cy="2282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KINESTEETILINE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-"/>
            </a:pP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mudelid</a:t>
            </a:r>
            <a:endParaRPr lang="en-US"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-"/>
            </a:pP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puudutamine</a:t>
            </a:r>
            <a:endParaRPr lang="en-US"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-"/>
            </a:pP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seistes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liikudes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õppimine</a:t>
            </a:r>
            <a:endParaRPr lang="en-US"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-"/>
            </a:pP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sagedased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pausid</a:t>
            </a:r>
            <a:endParaRPr lang="en-US"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3" name="Shape 163"/>
          <p:cNvSpPr txBox="1"/>
          <p:nvPr/>
        </p:nvSpPr>
        <p:spPr>
          <a:xfrm>
            <a:off x="827584" y="2852736"/>
            <a:ext cx="81915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60 %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3778747" y="3141661"/>
            <a:ext cx="81915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30 %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6299697" y="3068636"/>
            <a:ext cx="81915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10 %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ru-RU" sz="4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Тест</a:t>
            </a:r>
            <a:r>
              <a:rPr lang="en-US" sz="4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sz="quarter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ru-RU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Посмотрите в течение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30 </a:t>
            </a:r>
            <a:r>
              <a:rPr lang="ru-RU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секунд на картинку и постарайтесь её запомнить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en-US"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32</a:t>
            </a:r>
          </a:p>
        </p:txBody>
      </p:sp>
      <p:pic>
        <p:nvPicPr>
          <p:cNvPr id="177" name="Shape 177" descr="j033236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4212" y="4365625"/>
            <a:ext cx="2303461" cy="18557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Shape 178" descr="j021295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04025" y="620712"/>
            <a:ext cx="1830386" cy="1149349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Shape 179"/>
          <p:cNvSpPr/>
          <p:nvPr/>
        </p:nvSpPr>
        <p:spPr>
          <a:xfrm>
            <a:off x="568325" y="392112"/>
            <a:ext cx="1123950" cy="1236662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lnTo>
                  <a:pt x="0" y="18900"/>
                </a:lnTo>
                <a:close/>
              </a:path>
            </a:pathLst>
          </a:custGeom>
          <a:solidFill>
            <a:srgbClr val="008000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0" name="Shape 180"/>
          <p:cNvSpPr/>
          <p:nvPr/>
        </p:nvSpPr>
        <p:spPr>
          <a:xfrm>
            <a:off x="2124075" y="2349500"/>
            <a:ext cx="1250950" cy="1382712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lnTo>
                  <a:pt x="0" y="18900"/>
                </a:lnTo>
                <a:close/>
              </a:path>
            </a:pathLst>
          </a:custGeom>
          <a:solidFill>
            <a:srgbClr val="008000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1" name="Shape 181"/>
          <p:cNvSpPr/>
          <p:nvPr/>
        </p:nvSpPr>
        <p:spPr>
          <a:xfrm>
            <a:off x="7235825" y="4868862"/>
            <a:ext cx="1390650" cy="1457325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lnTo>
                  <a:pt x="0" y="18900"/>
                </a:lnTo>
                <a:close/>
              </a:path>
            </a:pathLst>
          </a:custGeom>
          <a:solidFill>
            <a:srgbClr val="008000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2" name="Shape 182"/>
          <p:cNvSpPr/>
          <p:nvPr/>
        </p:nvSpPr>
        <p:spPr>
          <a:xfrm>
            <a:off x="3563937" y="4797425"/>
            <a:ext cx="1352549" cy="1374774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lnTo>
                  <a:pt x="0" y="18900"/>
                </a:lnTo>
                <a:close/>
              </a:path>
            </a:pathLst>
          </a:custGeom>
          <a:solidFill>
            <a:srgbClr val="008000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83" name="Shape 183" descr="MPj04385130000[1]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011862" y="2133600"/>
            <a:ext cx="2808286" cy="25892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Shape 184" descr="MCj04382050000[1]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779837" y="620712"/>
            <a:ext cx="1825625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Shape 185"/>
          <p:cNvSpPr txBox="1"/>
          <p:nvPr/>
        </p:nvSpPr>
        <p:spPr>
          <a:xfrm>
            <a:off x="4788024" y="4816475"/>
            <a:ext cx="316835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ru-RU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Пирожок с вареньем</a:t>
            </a: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Shape 186"/>
          <p:cNvSpPr txBox="1"/>
          <p:nvPr/>
        </p:nvSpPr>
        <p:spPr>
          <a:xfrm>
            <a:off x="395287" y="1844675"/>
            <a:ext cx="2725736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ru-RU" sz="3400" b="0" i="0" u="none" strike="noStrike" cap="none" dirty="0" smtClean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лосёнок</a:t>
            </a:r>
            <a:endParaRPr lang="en-US" sz="3400" b="0" i="0" u="none" strike="noStrike" cap="none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Shape 187"/>
          <p:cNvSpPr txBox="1"/>
          <p:nvPr/>
        </p:nvSpPr>
        <p:spPr>
          <a:xfrm>
            <a:off x="1166812" y="3592512"/>
            <a:ext cx="1316956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ru-RU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горячий</a:t>
            </a: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Shape 188"/>
          <p:cNvSpPr txBox="1"/>
          <p:nvPr/>
        </p:nvSpPr>
        <p:spPr>
          <a:xfrm>
            <a:off x="5775325" y="1792286"/>
            <a:ext cx="693737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144</a:t>
            </a:r>
          </a:p>
        </p:txBody>
      </p:sp>
      <p:sp>
        <p:nvSpPr>
          <p:cNvPr id="189" name="Shape 189"/>
          <p:cNvSpPr txBox="1"/>
          <p:nvPr/>
        </p:nvSpPr>
        <p:spPr>
          <a:xfrm>
            <a:off x="5703887" y="5895975"/>
            <a:ext cx="86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2005</a:t>
            </a:r>
          </a:p>
        </p:txBody>
      </p:sp>
      <p:sp>
        <p:nvSpPr>
          <p:cNvPr id="190" name="Shape 190"/>
          <p:cNvSpPr txBox="1"/>
          <p:nvPr/>
        </p:nvSpPr>
        <p:spPr>
          <a:xfrm>
            <a:off x="2608260" y="279400"/>
            <a:ext cx="1387676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ru-RU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почему</a:t>
            </a: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Shape 191"/>
          <p:cNvSpPr txBox="1"/>
          <p:nvPr/>
        </p:nvSpPr>
        <p:spPr>
          <a:xfrm>
            <a:off x="3543300" y="3557587"/>
            <a:ext cx="536575" cy="8540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</a:p>
        </p:txBody>
      </p:sp>
      <p:pic>
        <p:nvPicPr>
          <p:cNvPr id="192" name="Shape 192" descr="j019903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148262" y="2636836"/>
            <a:ext cx="982661" cy="1082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Shape 193" descr="j029382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843211" y="692150"/>
            <a:ext cx="1368425" cy="1439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Shape 194" descr="MCj04382090000[1]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076825" y="4076700"/>
            <a:ext cx="1008062" cy="688975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Shape 195"/>
          <p:cNvSpPr txBox="1"/>
          <p:nvPr/>
        </p:nvSpPr>
        <p:spPr>
          <a:xfrm>
            <a:off x="3400425" y="6256337"/>
            <a:ext cx="230346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ru-RU" sz="2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КЛУБНИКА</a:t>
            </a:r>
            <a:endParaRPr lang="en-US"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2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Эркер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734</Words>
  <Application>Microsoft Office PowerPoint</Application>
  <PresentationFormat>Ekraaniseanss (4:3)</PresentationFormat>
  <Paragraphs>171</Paragraphs>
  <Slides>20</Slides>
  <Notes>20</Notes>
  <HiddenSlides>0</HiddenSlides>
  <MMClips>0</MMClips>
  <ScaleCrop>false</ScaleCrop>
  <HeadingPairs>
    <vt:vector size="6" baseType="variant">
      <vt:variant>
        <vt:lpstr>Kasutatud fondid</vt:lpstr>
      </vt:variant>
      <vt:variant>
        <vt:i4>8</vt:i4>
      </vt:variant>
      <vt:variant>
        <vt:lpstr>Kujundus</vt:lpstr>
      </vt:variant>
      <vt:variant>
        <vt:i4>3</vt:i4>
      </vt:variant>
      <vt:variant>
        <vt:lpstr>Slaidipealkirjad</vt:lpstr>
      </vt:variant>
      <vt:variant>
        <vt:i4>20</vt:i4>
      </vt:variant>
    </vt:vector>
  </HeadingPairs>
  <TitlesOfParts>
    <vt:vector size="31" baseType="lpstr">
      <vt:lpstr>Arial</vt:lpstr>
      <vt:lpstr>Calibri</vt:lpstr>
      <vt:lpstr>Century Schoolbook</vt:lpstr>
      <vt:lpstr>Noto Symbol</vt:lpstr>
      <vt:lpstr>Times New Roman</vt:lpstr>
      <vt:lpstr>Verdana</vt:lpstr>
      <vt:lpstr>Wingdings</vt:lpstr>
      <vt:lpstr>Wingdings 2</vt:lpstr>
      <vt:lpstr>2_Office Theme</vt:lpstr>
      <vt:lpstr>Аспект</vt:lpstr>
      <vt:lpstr>Эркер</vt:lpstr>
      <vt:lpstr>Учебные стили</vt:lpstr>
      <vt:lpstr>PowerPointi esitlus</vt:lpstr>
      <vt:lpstr>“модель луковицы”</vt:lpstr>
      <vt:lpstr>Стиль восприятия</vt:lpstr>
      <vt:lpstr>Стили обработки информации</vt:lpstr>
      <vt:lpstr>Учебные стили</vt:lpstr>
      <vt:lpstr>Õpistiilid meelte alusel - VAK</vt:lpstr>
      <vt:lpstr>Тест 1</vt:lpstr>
      <vt:lpstr>PowerPointi esitlus</vt:lpstr>
      <vt:lpstr>Вопросы</vt:lpstr>
      <vt:lpstr>Вопросы</vt:lpstr>
      <vt:lpstr>Результаты</vt:lpstr>
      <vt:lpstr>Test 2</vt:lpstr>
      <vt:lpstr>Вопросы</vt:lpstr>
      <vt:lpstr>Ответы</vt:lpstr>
      <vt:lpstr>Результаты</vt:lpstr>
      <vt:lpstr>Как учитывать учебный стиль</vt:lpstr>
      <vt:lpstr>PowerPointi esitlus</vt:lpstr>
      <vt:lpstr>Используемые материалы:</vt:lpstr>
      <vt:lpstr>Учитывайте различные учебные стили!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Õpistiilid</dc:title>
  <dc:creator>Natalja Hramtsova</dc:creator>
  <cp:lastModifiedBy>Natalja Hramtsova</cp:lastModifiedBy>
  <cp:revision>20</cp:revision>
  <dcterms:modified xsi:type="dcterms:W3CDTF">2017-09-14T19:25:40Z</dcterms:modified>
</cp:coreProperties>
</file>